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66" r:id="rId2"/>
    <p:sldId id="256" r:id="rId3"/>
    <p:sldId id="257" r:id="rId4"/>
    <p:sldId id="258" r:id="rId5"/>
    <p:sldId id="259" r:id="rId6"/>
    <p:sldId id="267" r:id="rId7"/>
    <p:sldId id="268" r:id="rId8"/>
    <p:sldId id="269" r:id="rId9"/>
    <p:sldId id="260" r:id="rId10"/>
    <p:sldId id="262" r:id="rId11"/>
    <p:sldId id="263" r:id="rId12"/>
    <p:sldId id="264" r:id="rId13"/>
    <p:sldId id="265" r:id="rId14"/>
  </p:sldIdLst>
  <p:sldSz cx="14630400" cy="8229600"/>
  <p:notesSz cx="8229600" cy="14630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Gelasio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3956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3B5A49-3740-042C-4E48-5E731E055AE0}"/>
              </a:ext>
            </a:extLst>
          </p:cNvPr>
          <p:cNvSpPr txBox="1"/>
          <p:nvPr/>
        </p:nvSpPr>
        <p:spPr>
          <a:xfrm>
            <a:off x="1016000" y="322203"/>
            <a:ext cx="1148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TASK 2: REQUIREMENT GATHERING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7E8E5B-04B9-72C8-0C44-BE3E7A6757CC}"/>
              </a:ext>
            </a:extLst>
          </p:cNvPr>
          <p:cNvSpPr txBox="1"/>
          <p:nvPr/>
        </p:nvSpPr>
        <p:spPr>
          <a:xfrm>
            <a:off x="3149600" y="3581420"/>
            <a:ext cx="7912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PRESENTED BY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EBAN BORIS MANYO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AKAWUNG GABRIEL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NYENTY OBI 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IKOME M.B JOHNSON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75BF04-8AFF-6B6C-1976-A16E8BD09E4B}"/>
              </a:ext>
            </a:extLst>
          </p:cNvPr>
          <p:cNvSpPr txBox="1"/>
          <p:nvPr/>
        </p:nvSpPr>
        <p:spPr>
          <a:xfrm>
            <a:off x="673100" y="5931931"/>
            <a:ext cx="2895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COURSE TITLE: INTERNET PROGRAMING &amp; MOBILE PROGRAMING</a:t>
            </a:r>
          </a:p>
          <a:p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COURSE CODE: CEB402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893BDE-2E59-45CA-3B9F-0E8B5A9283CF}"/>
              </a:ext>
            </a:extLst>
          </p:cNvPr>
          <p:cNvSpPr txBox="1"/>
          <p:nvPr/>
        </p:nvSpPr>
        <p:spPr>
          <a:xfrm>
            <a:off x="7797800" y="5562600"/>
            <a:ext cx="3454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COURSE INSTRUCTOR: DR VALERY NKEMENI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2F3368-AB94-38FE-387F-5D78A24FC233}"/>
              </a:ext>
            </a:extLst>
          </p:cNvPr>
          <p:cNvSpPr txBox="1"/>
          <p:nvPr/>
        </p:nvSpPr>
        <p:spPr>
          <a:xfrm>
            <a:off x="673100" y="974230"/>
            <a:ext cx="58547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Table of contents</a:t>
            </a: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;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Stakeholder identification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Requirement gathering techniques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Data gathering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Data cleaning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User reluctance assessment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B3887A-47C1-4F83-BCD6-C5BC782AA866}"/>
              </a:ext>
            </a:extLst>
          </p:cNvPr>
          <p:cNvSpPr/>
          <p:nvPr/>
        </p:nvSpPr>
        <p:spPr>
          <a:xfrm>
            <a:off x="13068300" y="7780421"/>
            <a:ext cx="1282700" cy="2332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161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608528"/>
            <a:ext cx="7594997" cy="1383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Gathering: Sources and Strategies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74502" y="2323386"/>
            <a:ext cx="7594997" cy="1416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identified relevant data sources like Survey and APIs. Data quality assessment and validation procedures were implemented. Data integration and management strategies were defined. Real-time weather and evacuation routes are available.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74502" y="3988594"/>
            <a:ext cx="3686889" cy="1706404"/>
          </a:xfrm>
          <a:prstGeom prst="roundRect">
            <a:avLst>
              <a:gd name="adj" fmla="val 1945"/>
            </a:avLst>
          </a:prstGeom>
          <a:solidFill>
            <a:srgbClr val="373433"/>
          </a:solidFill>
          <a:ln/>
        </p:spPr>
      </p:sp>
      <p:sp>
        <p:nvSpPr>
          <p:cNvPr id="6" name="Text 3"/>
          <p:cNvSpPr/>
          <p:nvPr/>
        </p:nvSpPr>
        <p:spPr>
          <a:xfrm>
            <a:off x="995720" y="4209812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Source Identification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995720" y="4688205"/>
            <a:ext cx="3244453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cs typeface="Gelasio" pitchFamily="34" charset="-120"/>
              </a:rPr>
              <a:t>Survey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995720" y="5119687"/>
            <a:ext cx="3244453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Public APIs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4682609" y="3988594"/>
            <a:ext cx="3686889" cy="1706404"/>
          </a:xfrm>
          <a:prstGeom prst="roundRect">
            <a:avLst>
              <a:gd name="adj" fmla="val 1945"/>
            </a:avLst>
          </a:prstGeom>
          <a:solidFill>
            <a:srgbClr val="373433"/>
          </a:solidFill>
          <a:ln/>
        </p:spPr>
      </p:sp>
      <p:sp>
        <p:nvSpPr>
          <p:cNvPr id="10" name="Text 7"/>
          <p:cNvSpPr/>
          <p:nvPr/>
        </p:nvSpPr>
        <p:spPr>
          <a:xfrm>
            <a:off x="4903827" y="4209812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Quality Assessment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4903827" y="4688205"/>
            <a:ext cx="3244453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Validation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4903827" y="5119687"/>
            <a:ext cx="3244453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Quality Control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74502" y="5916216"/>
            <a:ext cx="7594997" cy="1706404"/>
          </a:xfrm>
          <a:prstGeom prst="roundRect">
            <a:avLst>
              <a:gd name="adj" fmla="val 1945"/>
            </a:avLst>
          </a:prstGeom>
          <a:solidFill>
            <a:srgbClr val="373433"/>
          </a:solidFill>
          <a:ln/>
        </p:spPr>
      </p:sp>
      <p:sp>
        <p:nvSpPr>
          <p:cNvPr id="14" name="Text 11"/>
          <p:cNvSpPr/>
          <p:nvPr/>
        </p:nvSpPr>
        <p:spPr>
          <a:xfrm>
            <a:off x="995720" y="6137434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Integration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995720" y="6615827"/>
            <a:ext cx="7152561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Management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995720" y="7047309"/>
            <a:ext cx="7152561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Unified System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127667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Cleaning and Preparation: Ensuring Accuracy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2297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Inconsistencies and errors were addressed through cleaning. Data formats were standardized for analysis. Data validation and quality control measures were enforced. Specialized tools aided cleaning.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569125" y="5009198"/>
            <a:ext cx="30099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Address Inconsistencies</a:t>
            </a:r>
            <a:endParaRPr lang="en-US" sz="22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903934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469951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37829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Standardize Formats</a:t>
            </a:r>
            <a:endParaRPr lang="en-US" sz="22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903934"/>
            <a:ext cx="4564975" cy="456497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170307" y="3748445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9937790" y="62355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Enforce Validation</a:t>
            </a:r>
            <a:endParaRPr lang="en-US" sz="22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865834"/>
            <a:ext cx="4564975" cy="456497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694533" y="647461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370D84-5E3D-0EA3-B2A2-4468218752A3}"/>
              </a:ext>
            </a:extLst>
          </p:cNvPr>
          <p:cNvSpPr/>
          <p:nvPr/>
        </p:nvSpPr>
        <p:spPr>
          <a:xfrm>
            <a:off x="12903200" y="7835900"/>
            <a:ext cx="1485900" cy="2413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5652"/>
            <a:ext cx="127094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 Reluctance Assessment: Overcoming Barriers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1805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Potential sources of user reluctance included privacy and complexity. We addressed concerns and built trust through transparency. User training and support initiatives were developed. Data encryption addressed privacy concerns.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258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Identify Concerns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3069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Privacy &amp; complexity.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7258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Build Trust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53069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Transparency &amp; education.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D5A087-EF6C-A61A-8CA1-D02DD5ABF612}"/>
              </a:ext>
            </a:extLst>
          </p:cNvPr>
          <p:cNvSpPr/>
          <p:nvPr/>
        </p:nvSpPr>
        <p:spPr>
          <a:xfrm>
            <a:off x="12852400" y="7785100"/>
            <a:ext cx="1778000" cy="3629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420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Takeaways and Future Considerations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997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Lessons learned will optimize future efforts. Next steps include transitioning to design and development. We acknowledge team contributions to our success.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6988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4741307"/>
            <a:ext cx="340162" cy="4252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17306" y="46988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Lessons Learned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017306" y="5189220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Optimizing future efforts.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1867" y="46988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6937" y="4741307"/>
            <a:ext cx="340162" cy="42529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908983" y="46988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908983" y="5189220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Transition to design.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6280190" y="60340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6076593"/>
            <a:ext cx="340162" cy="4252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017306" y="6034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Celebrate Successes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7017306" y="652450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Acknowledge team.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7E083DD-26C6-2634-619B-A663592ED1F3}"/>
              </a:ext>
            </a:extLst>
          </p:cNvPr>
          <p:cNvSpPr/>
          <p:nvPr/>
        </p:nvSpPr>
        <p:spPr>
          <a:xfrm>
            <a:off x="12915900" y="7797800"/>
            <a:ext cx="1612900" cy="3629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327190" y="2851625"/>
            <a:ext cx="10687010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Requirements Gathering : </a:t>
            </a:r>
            <a:r>
              <a:rPr lang="en-US" sz="5400" b="1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Disaster Management App</a:t>
            </a:r>
            <a:endParaRPr lang="en-US" sz="5400" b="1" dirty="0"/>
          </a:p>
        </p:txBody>
      </p:sp>
      <p:sp>
        <p:nvSpPr>
          <p:cNvPr id="4" name="Text 1"/>
          <p:cNvSpPr/>
          <p:nvPr/>
        </p:nvSpPr>
        <p:spPr>
          <a:xfrm>
            <a:off x="882690" y="4807186"/>
            <a:ext cx="12185610" cy="2371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None/>
            </a:pPr>
            <a:r>
              <a:rPr lang="en-US" sz="20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“In times of crisis, every second counts — and so does every decision. But what if the success of a disaster response effort hinges not only on technology, but on the voices we choose to hear from the very beginning?”</a:t>
            </a: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>
              <a:buNone/>
            </a:pPr>
            <a:r>
              <a:rPr lang="en-US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Today, I’m presenting a concept that bridges emergency response and smart planning: a </a:t>
            </a:r>
            <a:r>
              <a:rPr lang="en-US" sz="20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Disaster Management App</a:t>
            </a:r>
            <a:r>
              <a:rPr lang="en-US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designed to save lives through informed action. But before the first line of code is written, before a single alert is sent — we must listen.</a:t>
            </a:r>
          </a:p>
          <a:p>
            <a:pPr>
              <a:buNone/>
            </a:pPr>
            <a:r>
              <a:rPr lang="en-US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That’s where </a:t>
            </a:r>
            <a:r>
              <a:rPr lang="en-US" sz="20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stakeholder identification</a:t>
            </a:r>
            <a:r>
              <a:rPr lang="en-US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and </a:t>
            </a:r>
            <a:r>
              <a:rPr lang="en-US" sz="20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requirement gathering</a:t>
            </a:r>
            <a:r>
              <a:rPr lang="en-US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come in.</a:t>
            </a:r>
          </a:p>
          <a:p>
            <a:r>
              <a:rPr lang="en-US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In this presentation, I’ll walk you through how we pinpoint the people who matter most, collect the right insights, and lay a strong foundation for a tool that could change how we respond to disasters — not just with urgency, but with precision.</a:t>
            </a:r>
          </a:p>
          <a:p>
            <a:pPr>
              <a:lnSpc>
                <a:spcPts val="2850"/>
              </a:lnSpc>
            </a:pPr>
            <a:endParaRPr lang="en-US" sz="2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6416159" y="6152555"/>
            <a:ext cx="9096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4D4D51"/>
                </a:solidFill>
                <a:latin typeface="Gelasio Medium" pitchFamily="34" charset="0"/>
                <a:ea typeface="Gelasio Medium" pitchFamily="34" charset="-122"/>
                <a:cs typeface="Gelasio Medium" pitchFamily="34" charset="-120"/>
              </a:rPr>
              <a:t>ij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0485715" y="7507741"/>
            <a:ext cx="258258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9C2C0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Presented by Group 1</a:t>
            </a:r>
            <a:endParaRPr lang="en-US" sz="2200" dirty="0"/>
          </a:p>
        </p:txBody>
      </p:sp>
      <p:pic>
        <p:nvPicPr>
          <p:cNvPr id="8" name="Image 0">
            <a:extLst>
              <a:ext uri="{FF2B5EF4-FFF2-40B4-BE49-F238E27FC236}">
                <a16:creationId xmlns:a16="http://schemas.microsoft.com/office/drawing/2014/main" id="{85237BEE-4AE4-72D0-9E82-522A150DC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390"/>
            <a:ext cx="14630400" cy="283523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2BDBFBC-5C48-1BD5-09AB-50683EDA2531}"/>
              </a:ext>
            </a:extLst>
          </p:cNvPr>
          <p:cNvSpPr/>
          <p:nvPr/>
        </p:nvSpPr>
        <p:spPr>
          <a:xfrm>
            <a:off x="13068300" y="7904576"/>
            <a:ext cx="1282700" cy="1091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97917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Stakeholder Identification: A Comprehensive Approach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36890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started by mapping key stakeholder groups and individuals. Strategies were used to identify less obvious stakeholders. We prioritized inclusivity to capture diverse perspectives from community leaders to emergency responders.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6988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260" y="4741307"/>
            <a:ext cx="340162" cy="4252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17306" y="46988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Initial Mapping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017306" y="518922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Primary stakeholders: NGO Worker, Disaster Victims, Firefighters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1867" y="46988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6937" y="4741307"/>
            <a:ext cx="340162" cy="42529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908983" y="46988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Hidden Stakeholders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908983" y="518922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Technology providers, </a:t>
            </a:r>
            <a:r>
              <a:rPr lang="en-US" sz="175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Regulatories</a:t>
            </a: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bodies, investors and funders.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017306" y="63969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7017306" y="688740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1BEE720-ABB4-461B-4E0A-472650AA09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756" y="2089054"/>
            <a:ext cx="5408949" cy="405149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ED6101B-54C6-1B0F-CEDA-A8813FB1168E}"/>
              </a:ext>
            </a:extLst>
          </p:cNvPr>
          <p:cNvSpPr/>
          <p:nvPr/>
        </p:nvSpPr>
        <p:spPr>
          <a:xfrm>
            <a:off x="12814300" y="7797800"/>
            <a:ext cx="1663700" cy="3629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0869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Requirement Gathering Techniques: A Multi-Faceted Strategy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56641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combination of methods was used: surveys for broad data, interviews for deep insights. Brainstorming generated creative solutions. Reverse engineering analyzed existing systems.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587014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87579" y="6547366"/>
            <a:ext cx="22117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Surveys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658701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933236" y="6547366"/>
            <a:ext cx="22118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Interviews</a:t>
            </a:r>
            <a:endParaRPr lang="en-US" sz="22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6587014"/>
            <a:ext cx="566976" cy="5669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8279011" y="6547366"/>
            <a:ext cx="22118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Brainstorming</a:t>
            </a:r>
            <a:endParaRPr lang="en-US" sz="22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6587014"/>
            <a:ext cx="566976" cy="56697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1624786" y="6547366"/>
            <a:ext cx="221182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Reverse Engineering</a:t>
            </a:r>
            <a:endParaRPr lang="en-US" sz="2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BC21FB-BF61-2977-82F0-CDA9A7B11C9F}"/>
              </a:ext>
            </a:extLst>
          </p:cNvPr>
          <p:cNvSpPr/>
          <p:nvPr/>
        </p:nvSpPr>
        <p:spPr>
          <a:xfrm>
            <a:off x="12852400" y="7810500"/>
            <a:ext cx="1651000" cy="2921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4508"/>
            <a:ext cx="124095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Surveys: Quantifying User Needs and Preferences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826294" y="249086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Surveys helped quantify user needs through clear, concise questions. Effective distribution channels maximized response rates. Data analysis revealed key trends, like 85% prioritization of real-time alerts.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3894892" y="420969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5357217" y="4144685"/>
            <a:ext cx="10488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5187077" y="4738926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504D4C"/>
          </a:solidFill>
          <a:ln/>
        </p:spPr>
      </p:sp>
      <p:sp>
        <p:nvSpPr>
          <p:cNvPr id="9" name="Text 5"/>
          <p:cNvSpPr/>
          <p:nvPr/>
        </p:nvSpPr>
        <p:spPr>
          <a:xfrm>
            <a:off x="3894892" y="498717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5009317"/>
            <a:ext cx="15374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1" name="Shape 7"/>
          <p:cNvSpPr/>
          <p:nvPr/>
        </p:nvSpPr>
        <p:spPr>
          <a:xfrm>
            <a:off x="6263164" y="5603558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504D4C"/>
          </a:solidFill>
          <a:ln/>
        </p:spPr>
      </p:sp>
      <p:sp>
        <p:nvSpPr>
          <p:cNvPr id="13" name="Text 8"/>
          <p:cNvSpPr/>
          <p:nvPr/>
        </p:nvSpPr>
        <p:spPr>
          <a:xfrm>
            <a:off x="3897968" y="5779968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endParaRPr lang="en-US" sz="2500" dirty="0"/>
          </a:p>
        </p:txBody>
      </p:sp>
      <p:sp>
        <p:nvSpPr>
          <p:cNvPr id="14" name="Text 9"/>
          <p:cNvSpPr/>
          <p:nvPr/>
        </p:nvSpPr>
        <p:spPr>
          <a:xfrm>
            <a:off x="7218303" y="5922089"/>
            <a:ext cx="8665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D8637D-27D5-E3E6-A7C6-BBB7E2929D49}"/>
              </a:ext>
            </a:extLst>
          </p:cNvPr>
          <p:cNvSpPr/>
          <p:nvPr/>
        </p:nvSpPr>
        <p:spPr>
          <a:xfrm>
            <a:off x="12865100" y="7747000"/>
            <a:ext cx="1625600" cy="3759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99825F3-8BC6-3B52-0476-6727C4324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57" y="3425582"/>
            <a:ext cx="5521944" cy="467733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2C678E5-9853-7E28-B2EF-1019898F0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5144" y="3224253"/>
            <a:ext cx="6070599" cy="48876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513784-0C44-CF6C-06FE-236638B22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65360" cy="8229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A6BDE7-7600-675B-80C3-897006A73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501" y="0"/>
            <a:ext cx="5136781" cy="822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178411-70B2-2085-29C7-16CC4DCAA9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4423" y="0"/>
            <a:ext cx="4954314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64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6F8D11-3F3C-3636-4EF5-7124428AA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68300"/>
            <a:ext cx="5372100" cy="8597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8B0127-D9D0-F8B5-F2FB-56DD5BE54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8894" y="-368300"/>
            <a:ext cx="5468937" cy="8597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4419AC-D6E3-4783-6AAE-BA9CB30A7C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3338" y="0"/>
            <a:ext cx="4567062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827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1EF773-D9C7-046F-DD56-0A3D0F2D08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5969000" cy="8229600"/>
          </a:xfrm>
          <a:prstGeom prst="rect">
            <a:avLst/>
          </a:prstGeom>
        </p:spPr>
      </p:pic>
      <p:pic>
        <p:nvPicPr>
          <p:cNvPr id="4" name="fire">
            <a:hlinkClick r:id="" action="ppaction://media"/>
            <a:extLst>
              <a:ext uri="{FF2B5EF4-FFF2-40B4-BE49-F238E27FC236}">
                <a16:creationId xmlns:a16="http://schemas.microsoft.com/office/drawing/2014/main" id="{604073B2-D682-4795-765A-67399C85DE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84900" y="0"/>
            <a:ext cx="8445500" cy="811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562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42950" y="753189"/>
            <a:ext cx="7658100" cy="1326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Interviews: Deep Dives into User Perspectives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42950" y="2398157"/>
            <a:ext cx="7658100" cy="4269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highlight>
                  <a:srgbClr val="00FFFF"/>
                </a:highlight>
              </a:rPr>
              <a:t>Interview with the Chief of Liwu la Malale (CHIEF EKWA)</a:t>
            </a:r>
          </a:p>
          <a:p>
            <a:pPr marL="0" indent="0" algn="l">
              <a:lnSpc>
                <a:spcPts val="2650"/>
              </a:lnSpc>
              <a:buNone/>
            </a:pPr>
            <a:endParaRPr lang="en-US" sz="2400" dirty="0">
              <a:highlight>
                <a:srgbClr val="00FFFF"/>
              </a:highlight>
            </a:endParaRPr>
          </a:p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highlight>
                  <a:srgbClr val="00FFFF"/>
                </a:highlight>
              </a:rPr>
              <a:t>What would stop your community from using a disaster app?</a:t>
            </a:r>
          </a:p>
          <a:p>
            <a:pPr marL="0" indent="0" algn="l">
              <a:lnSpc>
                <a:spcPts val="2650"/>
              </a:lnSpc>
              <a:buNone/>
            </a:pPr>
            <a:endParaRPr lang="en-US" sz="2400" dirty="0">
              <a:highlight>
                <a:srgbClr val="00FFFF"/>
              </a:highlight>
            </a:endParaRPr>
          </a:p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highlight>
                  <a:srgbClr val="00FFFF"/>
                </a:highlight>
              </a:rPr>
              <a:t>“HE RESPONSE MANY ELDER’S HERE DON’T OWN SMARTPHONES. EVEN IF THEY DID,THEY WILL TRUST A NEIGHBOR’S WARNING OVER A MACHINE BUT IF THE APP COULD SEND SMS IN OUR LOCAL LANGUAGE THAT MIGHT WORK.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8B6BD4-C5C8-990B-DE38-60AE2C872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7900" y="533400"/>
            <a:ext cx="5842000" cy="655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635</Words>
  <Application>Microsoft Office PowerPoint</Application>
  <PresentationFormat>Custom</PresentationFormat>
  <Paragraphs>84</Paragraphs>
  <Slides>13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Gelasio</vt:lpstr>
      <vt:lpstr>Gelasio Bold</vt:lpstr>
      <vt:lpstr>Arial</vt:lpstr>
      <vt:lpstr>Gelasio Medium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Eban</cp:lastModifiedBy>
  <cp:revision>7</cp:revision>
  <dcterms:created xsi:type="dcterms:W3CDTF">2025-04-22T14:01:12Z</dcterms:created>
  <dcterms:modified xsi:type="dcterms:W3CDTF">2025-04-22T17:03:21Z</dcterms:modified>
</cp:coreProperties>
</file>